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69" r:id="rId4"/>
    <p:sldId id="258" r:id="rId5"/>
    <p:sldId id="259" r:id="rId6"/>
    <p:sldId id="261" r:id="rId7"/>
    <p:sldId id="262" r:id="rId8"/>
    <p:sldId id="266" r:id="rId9"/>
    <p:sldId id="267" r:id="rId10"/>
    <p:sldId id="268" r:id="rId11"/>
    <p:sldId id="270" r:id="rId12"/>
  </p:sldIdLst>
  <p:sldSz cx="14630400" cy="8229600"/>
  <p:notesSz cx="8229600" cy="14630400"/>
  <p:embeddedFontLst>
    <p:embeddedFont>
      <p:font typeface="Fraunces Extra Bold" panose="020B0604020202020204" charset="0"/>
      <p:regular r:id="rId14"/>
    </p:embeddedFont>
    <p:embeddedFont>
      <p:font typeface="Nobil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2DDB57-D04A-460F-9FD6-F97F7DFCF510}">
          <p14:sldIdLst>
            <p14:sldId id="256"/>
            <p14:sldId id="269"/>
            <p14:sldId id="258"/>
            <p14:sldId id="259"/>
            <p14:sldId id="261"/>
            <p14:sldId id="262"/>
            <p14:sldId id="266"/>
            <p14:sldId id="267"/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86957" autoAdjust="0"/>
  </p:normalViewPr>
  <p:slideViewPr>
    <p:cSldViewPr snapToGrid="0" snapToObjects="1">
      <p:cViewPr varScale="1">
        <p:scale>
          <a:sx n="54" d="100"/>
          <a:sy n="54" d="100"/>
        </p:scale>
        <p:origin x="7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06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577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5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40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07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85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3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98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2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56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09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3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14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397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Recipe Traffic Prediction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74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outlines a comprehensive analysis to predict recipe popularity on Tasty Bytes' website. Our goal is to enhance user web traffic  by accurately identifying high-traffic recipes.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13157" y="534792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8F089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4609" y="6342459"/>
            <a:ext cx="13406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643093" y="5313997"/>
            <a:ext cx="280225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Anyanwu Justice </a:t>
            </a:r>
            <a:endParaRPr lang="en-US" sz="2200" dirty="0"/>
          </a:p>
        </p:txBody>
      </p:sp>
      <p:pic>
        <p:nvPicPr>
          <p:cNvPr id="1028" name="Picture 4" descr="100+ Restaurant Images [HQ] | Download Free Images &amp; Stock ...">
            <a:extLst>
              <a:ext uri="{FF2B5EF4-FFF2-40B4-BE49-F238E27FC236}">
                <a16:creationId xmlns:a16="http://schemas.microsoft.com/office/drawing/2014/main" id="{EC9F17E8-315B-CAA8-1D64-AF62FB392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668"/>
            <a:ext cx="5795157" cy="503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AB91EF-C2A0-21F5-5305-5E3A58CB4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6024" y="7724521"/>
            <a:ext cx="2424376" cy="5050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3529"/>
            <a:ext cx="5975628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50" b="1" i="0" u="none" strike="noStrike" kern="1200" cap="none" spc="0" normalizeH="0" baseline="0" noProof="0" dirty="0">
                <a:ln>
                  <a:noFill/>
                </a:ln>
                <a:solidFill>
                  <a:srgbClr val="3B4540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Recommendations</a:t>
            </a:r>
            <a:endParaRPr kumimoji="0" lang="en-US" sz="3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1531" y="5632825"/>
            <a:ext cx="6889313" cy="524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+mn-ea"/>
                <a:cs typeface="+mn-cs"/>
              </a:rPr>
              <a:t>Constant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+mn-ea"/>
                <a:cs typeface="+mn-cs"/>
              </a:rPr>
              <a:t>Re-training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+mn-ea"/>
                <a:cs typeface="+mn-cs"/>
              </a:rPr>
              <a:t> of  Model on new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80812" y="2462213"/>
            <a:ext cx="1306830" cy="964049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1316593" y="2797135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2254925" y="2629495"/>
            <a:ext cx="209157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Acquisition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2254925" y="2991326"/>
            <a:ext cx="577607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bile" panose="020B0604020202020204" charset="0"/>
              </a:rPr>
              <a:t>Incorporate more detailed data on user interactions, such as time spent on a recipe, clicks, shares, and ratings. 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bile" panose="020B06040202020202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2171224" y="3416737"/>
            <a:ext cx="11594783" cy="11430"/>
          </a:xfrm>
          <a:prstGeom prst="roundRect">
            <a:avLst>
              <a:gd name="adj" fmla="val 1317576"/>
            </a:avLst>
          </a:prstGeom>
          <a:solidFill>
            <a:srgbClr val="CED9CE"/>
          </a:solidFill>
          <a:ln/>
        </p:spPr>
      </p:sp>
      <p:sp>
        <p:nvSpPr>
          <p:cNvPr id="9" name="Shape 7"/>
          <p:cNvSpPr/>
          <p:nvPr/>
        </p:nvSpPr>
        <p:spPr>
          <a:xfrm>
            <a:off x="780812" y="3509843"/>
            <a:ext cx="2613660" cy="964049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1970008" y="3844766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561754" y="3677126"/>
            <a:ext cx="4169081" cy="33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</a:rPr>
              <a:t>Promoting High Traffic Recipe Categories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526004" y="4050387"/>
            <a:ext cx="8990463" cy="436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obile" panose="020B0604020202020204" charset="0"/>
              </a:rPr>
              <a:t>P</a:t>
            </a:r>
            <a:r>
              <a:rPr lang="en-US" sz="13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bile" panose="020B0604020202020204" charset="0"/>
              </a:rPr>
              <a:t>romoting recipes from categories such as "Vegetable," "Potato," and "Pork,"  which show a higher association with high-traffic recipes.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bile" panose="020B060402020202020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478054" y="4464367"/>
            <a:ext cx="10287953" cy="11430"/>
          </a:xfrm>
          <a:prstGeom prst="roundRect">
            <a:avLst>
              <a:gd name="adj" fmla="val 1317576"/>
            </a:avLst>
          </a:prstGeom>
          <a:solidFill>
            <a:srgbClr val="CED9CE"/>
          </a:solidFill>
          <a:ln/>
        </p:spPr>
      </p:sp>
      <p:sp>
        <p:nvSpPr>
          <p:cNvPr id="14" name="Shape 12"/>
          <p:cNvSpPr/>
          <p:nvPr/>
        </p:nvSpPr>
        <p:spPr>
          <a:xfrm>
            <a:off x="780812" y="4557474"/>
            <a:ext cx="3920609" cy="964049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</p:sp>
      <p:sp>
        <p:nvSpPr>
          <p:cNvPr id="15" name="Text 13"/>
          <p:cNvSpPr/>
          <p:nvPr/>
        </p:nvSpPr>
        <p:spPr>
          <a:xfrm>
            <a:off x="2623423" y="4892397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868704" y="4724757"/>
            <a:ext cx="209157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</a:rPr>
              <a:t>Model Deployment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868704" y="5208535"/>
            <a:ext cx="11222361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obile" panose="020B0604020202020204" charset="0"/>
              </a:rPr>
              <a:t>Deploying the Logistic Regression model to accurately identify high traffic recipes.</a:t>
            </a:r>
            <a:endParaRPr lang="en-US" sz="13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obile" panose="020B0604020202020204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785003" y="5511998"/>
            <a:ext cx="8981003" cy="11430"/>
          </a:xfrm>
          <a:prstGeom prst="roundRect">
            <a:avLst>
              <a:gd name="adj" fmla="val 1317576"/>
            </a:avLst>
          </a:prstGeom>
          <a:solidFill>
            <a:srgbClr val="CED9CE"/>
          </a:solidFill>
          <a:ln/>
        </p:spPr>
      </p:sp>
      <p:sp>
        <p:nvSpPr>
          <p:cNvPr id="19" name="Shape 17"/>
          <p:cNvSpPr/>
          <p:nvPr/>
        </p:nvSpPr>
        <p:spPr>
          <a:xfrm>
            <a:off x="780812" y="5605105"/>
            <a:ext cx="5227439" cy="964049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3276838" y="5940028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045212" y="6571216"/>
            <a:ext cx="7674173" cy="11430"/>
          </a:xfrm>
          <a:prstGeom prst="roundRect">
            <a:avLst>
              <a:gd name="adj" fmla="val 1317576"/>
            </a:avLst>
          </a:prstGeom>
          <a:solidFill>
            <a:srgbClr val="CED9CE"/>
          </a:solidFill>
          <a:ln/>
        </p:spPr>
      </p:sp>
      <p:sp>
        <p:nvSpPr>
          <p:cNvPr id="22" name="Shape 20"/>
          <p:cNvSpPr/>
          <p:nvPr/>
        </p:nvSpPr>
        <p:spPr>
          <a:xfrm>
            <a:off x="780812" y="6652736"/>
            <a:ext cx="6534388" cy="964049"/>
          </a:xfrm>
          <a:prstGeom prst="roundRect">
            <a:avLst>
              <a:gd name="adj" fmla="val 15622"/>
            </a:avLst>
          </a:prstGeom>
          <a:solidFill>
            <a:srgbClr val="E8F3E8"/>
          </a:solidFill>
          <a:ln/>
        </p:spPr>
      </p:sp>
      <p:sp>
        <p:nvSpPr>
          <p:cNvPr id="23" name="Text 21"/>
          <p:cNvSpPr/>
          <p:nvPr/>
        </p:nvSpPr>
        <p:spPr>
          <a:xfrm>
            <a:off x="3930372" y="6987659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D10B47-509A-CE95-A351-7062C8768ACB}"/>
              </a:ext>
            </a:extLst>
          </p:cNvPr>
          <p:cNvSpPr txBox="1"/>
          <p:nvPr/>
        </p:nvSpPr>
        <p:spPr>
          <a:xfrm>
            <a:off x="7315200" y="7166715"/>
            <a:ext cx="804553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obile" panose="020B0604020202020204" charset="0"/>
              </a:rPr>
              <a:t>Continuously monitor model performance in real-time and adjust predictions as needed.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5BDDDA-BECF-976E-8C86-2D56FB05AEE8}"/>
              </a:ext>
            </a:extLst>
          </p:cNvPr>
          <p:cNvSpPr txBox="1"/>
          <p:nvPr/>
        </p:nvSpPr>
        <p:spPr>
          <a:xfrm>
            <a:off x="6045212" y="6027665"/>
            <a:ext cx="858518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Nobile" panose="020B0604020202020204" charset="0"/>
              </a:rPr>
              <a:t>Retrain the model regularly with updated data to account for changing user preferences, considering factors like seasonality and trending topics that impact recipe popularity.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9167AA-5D4C-6397-5894-950B124B2956}"/>
              </a:ext>
            </a:extLst>
          </p:cNvPr>
          <p:cNvSpPr txBox="1"/>
          <p:nvPr/>
        </p:nvSpPr>
        <p:spPr>
          <a:xfrm>
            <a:off x="7350826" y="6734988"/>
            <a:ext cx="8045532" cy="347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</a:rPr>
              <a:t>Monitoring of Model Predictions.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5F7515C-A10C-9835-BD50-79F6F6B37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977" y="7785100"/>
            <a:ext cx="1586333" cy="369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5184" y="588526"/>
            <a:ext cx="3476625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Table of Contents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35184" y="1388150"/>
            <a:ext cx="312896" cy="31289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287333" y="1414224"/>
            <a:ext cx="2085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92685" y="1383030"/>
            <a:ext cx="16327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Introduction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99020" y="1688783"/>
            <a:ext cx="71944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35184" y="2206704"/>
            <a:ext cx="312896" cy="31289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287333" y="2232779"/>
            <a:ext cx="2085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687145" y="2206704"/>
            <a:ext cx="173831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687145" y="2507337"/>
            <a:ext cx="71944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35184" y="3025259"/>
            <a:ext cx="312896" cy="31289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287333" y="3051334"/>
            <a:ext cx="2085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87145" y="3025259"/>
            <a:ext cx="173831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unces Extra Bold" panose="020B0604020202020204" charset="0"/>
              </a:rPr>
              <a:t>Methodology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687145" y="3325892"/>
            <a:ext cx="71944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35184" y="3843814"/>
            <a:ext cx="312896" cy="31289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287333" y="3869888"/>
            <a:ext cx="2085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687144" y="3843814"/>
            <a:ext cx="2243099" cy="241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unces Extra Bold" panose="020B0604020202020204" charset="0"/>
              </a:rPr>
              <a:t>Exploratory Data Analysis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87145" y="4144447"/>
            <a:ext cx="71944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235184" y="4662368"/>
            <a:ext cx="312896" cy="31289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21" name="Text 18"/>
          <p:cNvSpPr/>
          <p:nvPr/>
        </p:nvSpPr>
        <p:spPr>
          <a:xfrm>
            <a:off x="6287333" y="4688443"/>
            <a:ext cx="2085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687145" y="4662368"/>
            <a:ext cx="173831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</a:rPr>
              <a:t>Model Selection</a:t>
            </a:r>
          </a:p>
        </p:txBody>
      </p:sp>
      <p:sp>
        <p:nvSpPr>
          <p:cNvPr id="23" name="Text 20"/>
          <p:cNvSpPr/>
          <p:nvPr/>
        </p:nvSpPr>
        <p:spPr>
          <a:xfrm>
            <a:off x="6687145" y="4963001"/>
            <a:ext cx="71944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6235184" y="5480923"/>
            <a:ext cx="312896" cy="31289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25" name="Text 22"/>
          <p:cNvSpPr/>
          <p:nvPr/>
        </p:nvSpPr>
        <p:spPr>
          <a:xfrm>
            <a:off x="6287333" y="5506998"/>
            <a:ext cx="2085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6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6687145" y="5480923"/>
            <a:ext cx="2243098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</a:rPr>
              <a:t>Model Performance Comparison</a:t>
            </a:r>
          </a:p>
        </p:txBody>
      </p:sp>
      <p:sp>
        <p:nvSpPr>
          <p:cNvPr id="27" name="Text 24"/>
          <p:cNvSpPr/>
          <p:nvPr/>
        </p:nvSpPr>
        <p:spPr>
          <a:xfrm>
            <a:off x="6687145" y="5781556"/>
            <a:ext cx="71944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6235184" y="6299478"/>
            <a:ext cx="312896" cy="31289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29" name="Text 26"/>
          <p:cNvSpPr/>
          <p:nvPr/>
        </p:nvSpPr>
        <p:spPr>
          <a:xfrm>
            <a:off x="6287333" y="6325553"/>
            <a:ext cx="2085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7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6687145" y="6299478"/>
            <a:ext cx="173831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</a:rPr>
              <a:t>Business Metrics</a:t>
            </a:r>
          </a:p>
        </p:txBody>
      </p:sp>
      <p:sp>
        <p:nvSpPr>
          <p:cNvPr id="31" name="Text 28"/>
          <p:cNvSpPr/>
          <p:nvPr/>
        </p:nvSpPr>
        <p:spPr>
          <a:xfrm>
            <a:off x="6687145" y="6600111"/>
            <a:ext cx="71944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32" name="Shape 29"/>
          <p:cNvSpPr/>
          <p:nvPr/>
        </p:nvSpPr>
        <p:spPr>
          <a:xfrm>
            <a:off x="6235184" y="7118033"/>
            <a:ext cx="312896" cy="31289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33" name="Text 30"/>
          <p:cNvSpPr/>
          <p:nvPr/>
        </p:nvSpPr>
        <p:spPr>
          <a:xfrm>
            <a:off x="6287333" y="7144107"/>
            <a:ext cx="2085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Fraunces Extra Bold" panose="020B0604020202020204" charset="0"/>
                <a:ea typeface="Fraunces Extra Bold" pitchFamily="34" charset="-122"/>
                <a:cs typeface="Fraunces Extra Bold" pitchFamily="34" charset="-120"/>
              </a:rPr>
              <a:t>8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6687145" y="7118033"/>
            <a:ext cx="173831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unces Extra Bold" panose="020B0604020202020204" charset="0"/>
              </a:rPr>
              <a:t>Business Recommendations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sp>
        <p:nvSpPr>
          <p:cNvPr id="35" name="Text 32"/>
          <p:cNvSpPr/>
          <p:nvPr/>
        </p:nvSpPr>
        <p:spPr>
          <a:xfrm>
            <a:off x="6391632" y="1576804"/>
            <a:ext cx="7194471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Fraunces Extra Bold" panose="020B060402020202020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47916B-21ED-7171-7870-DF62DAEF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041" y="7766463"/>
            <a:ext cx="1609855" cy="375392"/>
          </a:xfrm>
          <a:prstGeom prst="rect">
            <a:avLst/>
          </a:prstGeom>
        </p:spPr>
      </p:pic>
      <p:pic>
        <p:nvPicPr>
          <p:cNvPr id="3074" name="Picture 2" descr="CentML - Leveraging Machine Learning Workflows">
            <a:extLst>
              <a:ext uri="{FF2B5EF4-FFF2-40B4-BE49-F238E27FC236}">
                <a16:creationId xmlns:a16="http://schemas.microsoft.com/office/drawing/2014/main" id="{A7DC2BD1-61A7-7FEA-DFBC-BF4F1CC55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4" y="1388150"/>
            <a:ext cx="5435992" cy="59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6266"/>
            <a:ext cx="5670590" cy="87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695829" y="73852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058889" y="4835303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The primary business goal is to predict which recipes will generate high traffic on Tasty Bytes' website. This prediction will help optimize content strategy.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058889" y="429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161277" y="483530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The secondary business goal is to accurately identify high-traffic recipes 80% of the time,</a:t>
            </a: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the right content is promoted to users on the homepage of their website.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7734" y="3237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709659" y="3807143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1FAC1A-195C-DD21-7515-AB63501B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034" y="7424731"/>
            <a:ext cx="3863366" cy="804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B31295-C8AA-F588-3C49-A02EBEC43B52}"/>
              </a:ext>
            </a:extLst>
          </p:cNvPr>
          <p:cNvSpPr txBox="1"/>
          <p:nvPr/>
        </p:nvSpPr>
        <p:spPr>
          <a:xfrm>
            <a:off x="5058889" y="1374631"/>
            <a:ext cx="7944592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bile" panose="020B0604020202020204" charset="0"/>
              </a:rPr>
              <a:t>Tasty Bytes was founded in 2020 in the midst of the Covid Pandemic. We started life as a search engine for recipes, helping people to find ways to use up the limited supplies they had at home. From previous observations, a popular recipe on the homepage can increase website traffic by as much as 40%. More traffic leads to more subscriptions, so this is really important.</a:t>
            </a:r>
          </a:p>
        </p:txBody>
      </p:sp>
      <p:pic>
        <p:nvPicPr>
          <p:cNvPr id="2050" name="Picture 2" descr="Nomad Eatery - Elevated Food, Drinks &amp; Hospitality">
            <a:extLst>
              <a:ext uri="{FF2B5EF4-FFF2-40B4-BE49-F238E27FC236}">
                <a16:creationId xmlns:a16="http://schemas.microsoft.com/office/drawing/2014/main" id="{9FAD560B-3C5B-902A-70A6-0F348C5E9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2" y="2069306"/>
            <a:ext cx="4493251" cy="395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4390" y="570016"/>
            <a:ext cx="10524373" cy="77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499" y="1877377"/>
            <a:ext cx="482203" cy="4822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54499" y="2620254"/>
            <a:ext cx="235505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Recipes: 947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54499" y="3215011"/>
            <a:ext cx="2788754" cy="1725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contains information on 947 unique recipes, providing a substantial base for analysis.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29157"/>
            <a:ext cx="482203" cy="4822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6271" y="2492216"/>
            <a:ext cx="235505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21387" y="3151811"/>
            <a:ext cx="2570758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features include nutritional values (calories, fat, protein), recipe category (e.g., dessert, main course), and servings.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271" y="5395571"/>
            <a:ext cx="482203" cy="4822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14507" y="6175194"/>
            <a:ext cx="235505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 Variable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06271" y="6658103"/>
            <a:ext cx="2870882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target variable is </a:t>
            </a:r>
            <a:r>
              <a:rPr lang="en-US" sz="1500" dirty="0" err="1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high_Traffic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which is marked as high when a recipe generates high traffic.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498" y="5502294"/>
            <a:ext cx="482203" cy="4822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54499" y="6352223"/>
            <a:ext cx="235505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Source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54498" y="6868120"/>
            <a:ext cx="2355056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 is sourced directly from Tasty Bytes, ensuring relevance and accuracy for the analysis.</a:t>
            </a:r>
            <a:endParaRPr lang="en-US" sz="15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9A7141-1AEB-0214-55FD-02431862B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8406" y="7427024"/>
            <a:ext cx="3845082" cy="801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763191"/>
            <a:ext cx="4947761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Methodology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78667" y="1678543"/>
            <a:ext cx="22860" cy="5787866"/>
          </a:xfrm>
          <a:prstGeom prst="roundRect">
            <a:avLst>
              <a:gd name="adj" fmla="val 779192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678454" y="2112407"/>
            <a:ext cx="593646" cy="22860"/>
          </a:xfrm>
          <a:prstGeom prst="roundRect">
            <a:avLst>
              <a:gd name="adj" fmla="val 779192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256020" y="1901190"/>
            <a:ext cx="445294" cy="445294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55" y="1938338"/>
            <a:ext cx="296823" cy="3709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8195" y="1876425"/>
            <a:ext cx="2986326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</a:rPr>
              <a:t>Data Cleaning and Validation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468195" y="2304336"/>
            <a:ext cx="6392585" cy="744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Removed missing data to ensure data integrity.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Ensured all data types were consistent and appropriate for analysis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678454" y="3450550"/>
            <a:ext cx="593646" cy="22860"/>
          </a:xfrm>
          <a:prstGeom prst="roundRect">
            <a:avLst>
              <a:gd name="adj" fmla="val 779192"/>
            </a:avLst>
          </a:prstGeom>
          <a:solidFill>
            <a:srgbClr val="CED9CE"/>
          </a:solidFill>
          <a:ln/>
        </p:spPr>
      </p:sp>
      <p:sp>
        <p:nvSpPr>
          <p:cNvPr id="11" name="Shape 7"/>
          <p:cNvSpPr/>
          <p:nvPr/>
        </p:nvSpPr>
        <p:spPr>
          <a:xfrm>
            <a:off x="6256020" y="3239333"/>
            <a:ext cx="445294" cy="445294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255" y="3276481"/>
            <a:ext cx="296823" cy="3709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68195" y="3214568"/>
            <a:ext cx="3137416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</a:rPr>
              <a:t>Exploratory Data Analysis and Statistical Testing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7468195" y="3642479"/>
            <a:ext cx="6392585" cy="744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</a:rPr>
              <a:t>Carried out an intensive analysis to identify what features make a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</a:rPr>
              <a:t>Recipe to generate high traffic.  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678454" y="4788694"/>
            <a:ext cx="593646" cy="22860"/>
          </a:xfrm>
          <a:prstGeom prst="roundRect">
            <a:avLst>
              <a:gd name="adj" fmla="val 779192"/>
            </a:avLst>
          </a:prstGeom>
          <a:solidFill>
            <a:srgbClr val="CED9CE"/>
          </a:solidFill>
          <a:ln/>
        </p:spPr>
      </p:sp>
      <p:sp>
        <p:nvSpPr>
          <p:cNvPr id="16" name="Shape 11"/>
          <p:cNvSpPr/>
          <p:nvPr/>
        </p:nvSpPr>
        <p:spPr>
          <a:xfrm>
            <a:off x="6256020" y="4577477"/>
            <a:ext cx="445294" cy="445294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255" y="4614624"/>
            <a:ext cx="296823" cy="37099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68195" y="4529197"/>
            <a:ext cx="4176117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 Techniques 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7468195" y="4980623"/>
            <a:ext cx="639258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</a:rPr>
              <a:t>Built various machine learning models to predict which recipes generate the most traffic.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</a:rPr>
              <a:t>Evaluated and compared models’ performance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6678454" y="6443424"/>
            <a:ext cx="593646" cy="22860"/>
          </a:xfrm>
          <a:prstGeom prst="roundRect">
            <a:avLst>
              <a:gd name="adj" fmla="val 779192"/>
            </a:avLst>
          </a:prstGeom>
          <a:solidFill>
            <a:srgbClr val="CED9CE"/>
          </a:solidFill>
          <a:ln/>
        </p:spPr>
      </p:sp>
      <p:sp>
        <p:nvSpPr>
          <p:cNvPr id="21" name="Shape 15"/>
          <p:cNvSpPr/>
          <p:nvPr/>
        </p:nvSpPr>
        <p:spPr>
          <a:xfrm>
            <a:off x="6256020" y="6232208"/>
            <a:ext cx="445294" cy="445294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255" y="6269355"/>
            <a:ext cx="296823" cy="37099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68195" y="6207443"/>
            <a:ext cx="4386051" cy="25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</a:rPr>
              <a:t>Business Metrics and Recommendations</a:t>
            </a:r>
            <a:endParaRPr lang="en-US" sz="1900" dirty="0"/>
          </a:p>
        </p:txBody>
      </p:sp>
      <p:sp>
        <p:nvSpPr>
          <p:cNvPr id="24" name="Text 17"/>
          <p:cNvSpPr/>
          <p:nvPr/>
        </p:nvSpPr>
        <p:spPr>
          <a:xfrm>
            <a:off x="7468195" y="6635353"/>
            <a:ext cx="639258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tx1">
                    <a:lumMod val="75000"/>
                    <a:lumOff val="25000"/>
                  </a:schemeClr>
                </a:solidFill>
                <a:latin typeface="Nobile" panose="020B0604020202020204" charset="0"/>
              </a:rPr>
              <a:t>Identified key business metrics and gave recommendations based on findings.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D19F8F-C445-1A1C-EA60-940F0B412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8666" y="7643879"/>
            <a:ext cx="2251734" cy="4691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8669" y="271849"/>
            <a:ext cx="6526529" cy="1209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Exploratory Data </a:t>
            </a: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</a:rPr>
              <a:t>Analysis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1002744" y="1826062"/>
            <a:ext cx="3248144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02744" y="2623542"/>
            <a:ext cx="324814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485502" y="2288977"/>
            <a:ext cx="2829697" cy="1704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02744" y="4635459"/>
            <a:ext cx="3310117" cy="88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02745" y="5600229"/>
            <a:ext cx="3310116" cy="1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88670" y="6238042"/>
            <a:ext cx="7566660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E074C3-710B-2CED-AB9B-2A284229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44" y="1082528"/>
            <a:ext cx="11849456" cy="69535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0EB88-51D6-50A9-762C-2A8BF4ACA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7731871"/>
            <a:ext cx="205740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013" y="624126"/>
            <a:ext cx="10903314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B4540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Selection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79475" y="1567339"/>
            <a:ext cx="7557849" cy="1631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75013" y="1994353"/>
            <a:ext cx="4146679" cy="3447216"/>
          </a:xfrm>
          <a:prstGeom prst="roundRect">
            <a:avLst>
              <a:gd name="adj" fmla="val 7425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951410" y="2320529"/>
            <a:ext cx="4513241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Baseline Model: Dummy Classifier/Naïve Classifier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1409" y="3198494"/>
            <a:ext cx="3478087" cy="1326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This model predicts the majority class, serving as a baseline for evaluating the performance of more complex models.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904021" y="1994353"/>
            <a:ext cx="4429494" cy="3447216"/>
          </a:xfrm>
          <a:prstGeom prst="roundRect">
            <a:avLst>
              <a:gd name="adj" fmla="val 742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261371" y="2296260"/>
            <a:ext cx="254936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Logistic Regression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72156" y="3116299"/>
            <a:ext cx="3693226" cy="140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Chosen for its interpretability and good performance, making it suitable for understanding feature importance.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890065" y="1994352"/>
            <a:ext cx="4517765" cy="3447217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5212883" y="2387239"/>
            <a:ext cx="2549366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Random Forest Classifier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161296" y="3098737"/>
            <a:ext cx="4109249" cy="1798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Used for its robustness and ability to capture </a:t>
            </a:r>
          </a:p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non-linear relationships, while also providing </a:t>
            </a:r>
          </a:p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feature importance insights.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330669-02B0-FC6B-4DD7-91541042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4684" y="7727752"/>
            <a:ext cx="2205716" cy="459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536" y="583427"/>
            <a:ext cx="607849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srgbClr val="3B4540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Performance Comparison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474238"/>
            <a:ext cx="7556421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6873"/>
            <a:ext cx="737116" cy="8845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3387" y="2223552"/>
            <a:ext cx="295965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Best Model: Logistic Regression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1655355" y="2595866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Logistic Regression emerged as the best model due to its balanced performance.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54" y="3227128"/>
            <a:ext cx="737116" cy="10850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55355" y="3214752"/>
            <a:ext cx="281166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Balanced Recall and Precision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655355" y="3692009"/>
            <a:ext cx="659820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It offers a good balance between recall and precision, making it reliable for </a:t>
            </a:r>
          </a:p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identifying high-traffic recipes.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02073"/>
            <a:ext cx="737116" cy="8845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16191" y="4602111"/>
            <a:ext cx="285404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Ensures Correct Identification</a:t>
            </a:r>
            <a:endParaRPr kumimoji="0" lang="en-US" sz="1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663387" y="4913301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Ensures that most high-traffic recipes are correctly identified, minimizing </a:t>
            </a:r>
          </a:p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false negatives.</a:t>
            </a:r>
            <a:endParaRPr kumimoji="0" 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ADA175-59C2-3E2D-B0A9-618267963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941" y="1550795"/>
            <a:ext cx="6771459" cy="492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42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3B4540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Business Metrics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16681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These metrics provide a clear understanding of the impact of our model on business outcomes and guide strategic decision-making. By focusing on these metrics, we can align our efforts with business goals.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17715" y="4941213"/>
            <a:ext cx="3317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Recipe Popularity Rate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43163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Calculated as (High-Traffic Recipes / Total Recipes) * 100.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3723442"/>
            <a:ext cx="3651885" cy="365188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274231" y="526589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430083" y="538984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9481304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481304" y="4342924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data collected, the business has a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60% Recipe Popularity Rate.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3723442"/>
            <a:ext cx="3651885" cy="365188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910393" y="374380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</p:sp>
      <p:sp>
        <p:nvSpPr>
          <p:cNvPr id="13" name="Text 9"/>
          <p:cNvSpPr/>
          <p:nvPr/>
        </p:nvSpPr>
        <p:spPr>
          <a:xfrm>
            <a:off x="8066246" y="386774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481304" y="5667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Limitations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9481304" y="6157436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Nobile" pitchFamily="34" charset="0"/>
                <a:ea typeface="Nobile" pitchFamily="34" charset="-122"/>
                <a:cs typeface="Nobile" pitchFamily="34" charset="-120"/>
              </a:rPr>
              <a:t>There is no clear threshold for defining 'high traffic', requiring further refinement.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3723442"/>
            <a:ext cx="3651885" cy="3651885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7910393" y="678787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</p:sp>
      <p:sp>
        <p:nvSpPr>
          <p:cNvPr id="18" name="Text 13"/>
          <p:cNvSpPr/>
          <p:nvPr/>
        </p:nvSpPr>
        <p:spPr>
          <a:xfrm>
            <a:off x="8066246" y="691181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449"/>
                </a:solidFill>
                <a:effectLst/>
                <a:uLnTx/>
                <a:uFillTx/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0BDF51-163B-A929-B588-AD537E502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3764" y="7736675"/>
            <a:ext cx="1916636" cy="399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730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Nobile</vt:lpstr>
      <vt:lpstr>Nobile Medium</vt:lpstr>
      <vt:lpstr>Fraunces Extra Bold</vt:lpstr>
      <vt:lpstr>Arial</vt:lpstr>
      <vt:lpstr>Calibri</vt:lpstr>
      <vt:lpstr>Nobile 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Chima Anyanwu</cp:lastModifiedBy>
  <cp:revision>11</cp:revision>
  <dcterms:created xsi:type="dcterms:W3CDTF">2025-04-02T03:26:28Z</dcterms:created>
  <dcterms:modified xsi:type="dcterms:W3CDTF">2025-04-15T15:43:23Z</dcterms:modified>
</cp:coreProperties>
</file>